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68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38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55" autoAdjust="0"/>
  </p:normalViewPr>
  <p:slideViewPr>
    <p:cSldViewPr>
      <p:cViewPr varScale="1">
        <p:scale>
          <a:sx n="60" d="100"/>
          <a:sy n="60" d="100"/>
        </p:scale>
        <p:origin x="-72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C563C-C613-4DCC-A412-ABDE3E72A468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5E822-78F6-4262-9183-D0EA9CC57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0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E822-78F6-4262-9183-D0EA9CC57F9D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74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7A20DDA-76FD-4BB1-8787-6D954B89FB11}" type="datetimeFigureOut">
              <a:rPr lang="ru-RU" smtClean="0"/>
              <a:t>25.10.2020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0E9664C-CBE6-4118-B62F-9ADF915707B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o-radio.ru/bluetooth.html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booksite.ru/fulltext/1/001/008/089/511.htm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ite.ru/fulltext/1/001/008/068/345.htm" TargetMode="External"/><Relationship Id="rId2" Type="http://schemas.openxmlformats.org/officeDocument/2006/relationships/hyperlink" Target="https://www.booksite.ru/fulltext/1/001/008/102/498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ite.ru/fulltext/1/001/008/072/061.htm" TargetMode="External"/><Relationship Id="rId2" Type="http://schemas.openxmlformats.org/officeDocument/2006/relationships/hyperlink" Target="https://www.booksite.ru/fulltext/1/001/008/117/316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ooksite.ru/fulltext/1/001/008/072/054.htm" TargetMode="External"/><Relationship Id="rId5" Type="http://schemas.openxmlformats.org/officeDocument/2006/relationships/hyperlink" Target="https://www.booksite.ru/fulltext/1/001/008/072/060.htm" TargetMode="External"/><Relationship Id="rId4" Type="http://schemas.openxmlformats.org/officeDocument/2006/relationships/hyperlink" Target="https://www.booksite.ru/fulltext/1/001/008/072/057.htm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9512" y="339502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ЭЛЕКТРОМАГНИТНЫЕ </a:t>
            </a:r>
            <a:endParaRPr lang="ru-RU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73979"/>
            <a:ext cx="3672408" cy="318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73979"/>
            <a:ext cx="3672408" cy="317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6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278" y="0"/>
            <a:ext cx="871296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600" b="1" dirty="0">
                <a:latin typeface="Times New Roman"/>
                <a:ea typeface="Cambria"/>
                <a:cs typeface="Times New Roman"/>
              </a:rPr>
              <a:t> По природе происхождения подразделяется:</a:t>
            </a:r>
            <a:endParaRPr lang="ru-RU" sz="26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600" dirty="0">
                <a:latin typeface="Times New Roman"/>
                <a:ea typeface="Cambria"/>
                <a:cs typeface="Times New Roman"/>
              </a:rPr>
              <a:t>а) природный естественный фон;</a:t>
            </a:r>
            <a:endParaRPr lang="ru-RU" sz="26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600" dirty="0">
                <a:latin typeface="Times New Roman"/>
                <a:ea typeface="Cambria"/>
                <a:cs typeface="Times New Roman"/>
              </a:rPr>
              <a:t>б) </a:t>
            </a:r>
            <a:r>
              <a:rPr lang="ru-RU" sz="2600" dirty="0" err="1">
                <a:latin typeface="Times New Roman"/>
                <a:ea typeface="Cambria"/>
                <a:cs typeface="Times New Roman"/>
              </a:rPr>
              <a:t>техногенноизмененный</a:t>
            </a:r>
            <a:r>
              <a:rPr lang="ru-RU" sz="2600" dirty="0">
                <a:latin typeface="Times New Roman"/>
                <a:ea typeface="Cambria"/>
                <a:cs typeface="Times New Roman"/>
              </a:rPr>
              <a:t> фон</a:t>
            </a:r>
            <a:r>
              <a:rPr lang="ru-RU" sz="2600" dirty="0" smtClean="0">
                <a:latin typeface="Times New Roman"/>
                <a:ea typeface="Cambria"/>
                <a:cs typeface="Times New Roman"/>
              </a:rPr>
              <a:t>:</a:t>
            </a:r>
            <a:endParaRPr lang="ru-RU" sz="2600" dirty="0">
              <a:latin typeface="Cambria"/>
              <a:ea typeface="Cambria"/>
              <a:cs typeface="Times New Roman"/>
            </a:endParaRPr>
          </a:p>
          <a:p>
            <a:pPr algn="just">
              <a:spcAft>
                <a:spcPts val="0"/>
              </a:spcAft>
            </a:pPr>
            <a:endParaRPr lang="ru-RU" sz="2600" b="1" dirty="0" smtClean="0">
              <a:latin typeface="Times New Roman"/>
              <a:ea typeface="Cambria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600" b="1" dirty="0" smtClean="0">
                <a:latin typeface="Times New Roman"/>
                <a:ea typeface="Cambria"/>
                <a:cs typeface="Times New Roman"/>
              </a:rPr>
              <a:t>По </a:t>
            </a:r>
            <a:r>
              <a:rPr lang="ru-RU" sz="2600" b="1" dirty="0">
                <a:latin typeface="Times New Roman"/>
                <a:ea typeface="Cambria"/>
                <a:cs typeface="Times New Roman"/>
              </a:rPr>
              <a:t>классам подразделяется:</a:t>
            </a:r>
            <a:endParaRPr lang="ru-RU" sz="2600" dirty="0">
              <a:latin typeface="Cambria"/>
              <a:ea typeface="Cambria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600" dirty="0">
                <a:latin typeface="Times New Roman"/>
                <a:ea typeface="Cambria"/>
                <a:cs typeface="Times New Roman"/>
              </a:rPr>
              <a:t>− класс А (технологические) — это излучения, которые используются в технологических процессах, лечебно-диагностических целях;</a:t>
            </a:r>
            <a:endParaRPr lang="ru-RU" sz="2600" dirty="0">
              <a:latin typeface="Cambria"/>
              <a:ea typeface="Cambria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600" dirty="0">
                <a:latin typeface="Times New Roman"/>
                <a:ea typeface="Cambria"/>
                <a:cs typeface="Times New Roman"/>
              </a:rPr>
              <a:t>− класс Б (нетехнологические или паразитные) — это излучения, которые являются побочным продуктом какого-либо технологического процесса.</a:t>
            </a:r>
            <a:endParaRPr lang="ru-RU" sz="26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99542"/>
            <a:ext cx="3942434" cy="184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1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50935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Излучения различной длины волны отличаются друг от друга по способу их получения (излучение антенны, тепловое излучение, излучение при торможении быстрых электронов и др.) и методам регистрации.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Электромагнитные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волны обнаруживаются, в конечном счете, по их действию на заряженные частицы. В вакууме излучение любой длины волны распространяется со скоростью 300 000 км/с. Если мысленно разложить эти виды по возрастанию частоты или убыванию длины волны, то получится широкий непрерывный спектр – шкала электромагнитных излучений.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67255"/>
            <a:ext cx="8640960" cy="150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288350"/>
            <a:ext cx="8831236" cy="4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1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32594"/>
            <a:ext cx="8640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Основные физические особенности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Переменное электромагнитное поле является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совокупностью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двух  взаимосвязанных переменных  полей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электрического и магнитного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 которые характеризуются соответственно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векторами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                           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НАПРЯЖЕННОСТИ Е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(В/м)  и  Н (А/м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).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Электромагнитное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поле несет энергию, определяемую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плотностью потока энергии  (ППЭ)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(в Вт/м </a:t>
            </a:r>
            <a:r>
              <a:rPr lang="ru-RU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)       -    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ППЭ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= Е* Н.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2618858"/>
            <a:ext cx="4212976" cy="240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61885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ППЭ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показывает,  какое количество энергии протекает за 1 с. сквозь площадку в 1 м </a:t>
            </a:r>
            <a:r>
              <a:rPr lang="ru-RU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, расположенную перпендикулярно движению волны.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2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23478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71563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Вокруг любого источника излучения волн ЭМП условно выделяют 3 зоны: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10715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1) ближняя зона — зона индукции;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10715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2) промежуточная зона — зона интерференции;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10715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3) дальняя зона — волновая зона (зона излучения).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2290" name="Picture 2" descr="Без наз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77805"/>
            <a:ext cx="7848872" cy="30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8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23478"/>
            <a:ext cx="8640960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Воздействие электромагнитных полей (ЭМП) на организм  зависит от:</a:t>
            </a:r>
            <a:endParaRPr lang="ru-RU" sz="1900" b="1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напряженности электрического и магнитного полей,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потока энергии,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частоты колебаний (длина волны),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индивидуальных особенностей организма.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Переменное электрическое поле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  вызывает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нагрев тканей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за счет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переменной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поляризации диэлектрика в организме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(сухожилия, хрящи);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появления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токов проводимости в результате поляризации атомов и молекул в электролитах (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жидких составляющих тканей, крови и т.п.).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Наиболее интенсивно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 ЭМП воздействуют на органы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с большим содержанием воды. 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Тепловой эффект является следствием поглощения энергии ЭМП.</a:t>
            </a:r>
            <a:endParaRPr lang="ru-RU" sz="19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2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23478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ЭМП, имеющее интенсивность значительно меньшую теплового порога,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изменяет ориентацию клеток или цепей молекул в  направлении  силовых линий электрического поля,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ослабляет биохимическая активность белковых молекул,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нарушает функции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сердечнососудистой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системы и обмена веществ.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Начиная с  некоторого  предела  (теплового  порога)  организм  не справляется с отводом теплоты от отдельных органов  и  их  температура может повышаться.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28826" r="12500" b="14709"/>
          <a:stretch/>
        </p:blipFill>
        <p:spPr bwMode="auto">
          <a:xfrm>
            <a:off x="1259632" y="3124298"/>
            <a:ext cx="6624736" cy="182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37831"/>
            <a:ext cx="87129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Перегрев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особенно вреден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для тканей со слаборазвитой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сосудистой системой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или недостаточным кровообращением,  играющим роль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охлаждающей системы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: глаза, мозг, почки, желудок, желчный пузырь, мочевой пузырь).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С точки зрения биологической активности спектр ЭМИ разбит на 5 диапазонов:</a:t>
            </a:r>
            <a:endParaRPr lang="ru-RU" b="1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I   -   единицы    Гц  -  несколько тысяч Гц (несколько кГц), /100 км/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II  -           несколько кГц  -  30  МГц,                                     /10   м/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III -          30 МГц  -     10  ГГц,                                               / 3  см/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IV  -          10 ГГц  -     200  ГГц,                                             /1,5 мм/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V   -         200 ГГц  -    3000  ГГц.                                           /0,1 мм/                               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00153"/>
            <a:ext cx="8712967" cy="213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1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  диапазоне I  токи соответствующей частоты протекают через тело  как хороший проводник.  ЭМП индуцируют в теле токи, значения которых зависят от электропроводности ткани.  Именно эти токи являются действующим раздражителем.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Гигиеническое нормирование и контроль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осуществляется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- ЭЛЕКТРИЧЕСКИХ ПОЛЕЙ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- по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НАПРЯЖЕННОСТИ Е в В/м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(</a:t>
            </a:r>
            <a:r>
              <a:rPr lang="ru-RU" dirty="0" err="1" smtClean="0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/м).                                                                                                                                      -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МАГНИТНЫХ ПОЛЕЙ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-по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НАПРЯЖЕННОСТИ Н в А/м (кА/м)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или  по 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МАГНИТНОЙ ИНДУКЦИИ В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</a:t>
            </a:r>
            <a:r>
              <a:rPr lang="ru-RU" b="1" dirty="0" err="1" smtClean="0">
                <a:latin typeface="Times New Roman"/>
                <a:ea typeface="Cambria"/>
                <a:cs typeface="Times New Roman"/>
              </a:rPr>
              <a:t>в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 Тл (</a:t>
            </a:r>
            <a:r>
              <a:rPr lang="ru-RU" b="1" dirty="0" err="1" smtClean="0">
                <a:latin typeface="Times New Roman"/>
                <a:ea typeface="Cambria"/>
                <a:cs typeface="Times New Roman"/>
              </a:rPr>
              <a:t>мТл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, </a:t>
            </a:r>
            <a:r>
              <a:rPr lang="ru-RU" b="1" dirty="0" err="1" smtClean="0">
                <a:latin typeface="Times New Roman"/>
                <a:ea typeface="Cambria"/>
                <a:cs typeface="Times New Roman"/>
              </a:rPr>
              <a:t>мкТл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, </a:t>
            </a:r>
            <a:r>
              <a:rPr lang="ru-RU" b="1" dirty="0" err="1" smtClean="0">
                <a:latin typeface="Times New Roman"/>
                <a:ea typeface="Cambria"/>
                <a:cs typeface="Times New Roman"/>
              </a:rPr>
              <a:t>нТл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46824"/>
            <a:ext cx="8640960" cy="268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1.  ДО РАДИОЧАСТОТНЫЙ ДИАПАЗОН.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 В 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ПЕРВЫЙ  до радиочастотный диапазон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ЭМИ (от единиц Гц  до 130 кГц)   попадают очень важные и наиболее распространенные в производстве поля,  возникающие в результате  применения   электрического тока.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sp>
        <p:nvSpPr>
          <p:cNvPr id="3" name="AutoShape 2" descr="Урок 91&quot;Електричне поле&quot; (Урок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13" y="1777880"/>
            <a:ext cx="3660998" cy="284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t="60548" r="13528" b="3918"/>
          <a:stretch/>
        </p:blipFill>
        <p:spPr bwMode="auto">
          <a:xfrm>
            <a:off x="4211960" y="1777880"/>
            <a:ext cx="4752528" cy="284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2538" y="12347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ЭЛЕКТРОМАГНИТНЫЕ ИЗЛУЧЕНИЯ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Электромагнитная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волна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— это неразрывное сочетание электрического и магнитного полей, колеблющихся в двух взаимно перпендикулярных плоскостях.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Длина волны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— это расстояние, пройденное волной между двумя соседними пиками электрического поля.</a:t>
            </a:r>
            <a:endParaRPr lang="ru-RU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46390"/>
            <a:ext cx="69847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9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151" y="0"/>
            <a:ext cx="87849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1.1.  ЭЛЕКТРИЧЕСКИЕ ПОЛЯ ТОКОВ ПРОМЫШЛЕННОЙ ЧАСТОТЫ 50 Гц - ЭМП ПЧ (50 Гц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).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Основными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источниками ЭМП ПРОМЫШЛЕННОЙ ЧАСТОТЫ 50Гц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являются: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линии  электропередач (ЛЭП) напряжением до 1150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-открытые распределительные устройства, включающие  коммутационные аппараты,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устройства защиты и автоматики,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сборные, соединительные шины и вспомогательные устройства,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электросварочное оборудование,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физиотерапевтические аппараты,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-высоковольтное промышленное, научное и медицинское электрооборудование.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измерительные приборы.</a:t>
            </a:r>
            <a:endParaRPr lang="ru-RU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539156"/>
            <a:ext cx="2131276" cy="176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7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69498"/>
            <a:ext cx="892899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Кроме того, достаточно активно используются электромагнитные поля в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качестве технологического средства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для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индукционного нагрева металлов и полупроводников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(при закалке и отпуске деталей, накатке твердых сплавов на режущий инструмент, плавке металлов и полупроводников,  очистке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пролупроводников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выращивании полупроводниковых кристаллов и пленок);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в приборах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диэлектрического нагрева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(применяемые для сварки синтетических материалов, прессовки синтетических порошков);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при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испытаниях электровакуумных приборов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(автогенераторы,  усилители мощности и т.д. мощностью до 2000 кВт и частотой 100 кГц-300 ГГц/;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для получения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плазменного состояния вещества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3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53285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действии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электрического поля (ЭП) промышленной частоты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допускается работать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в течение всего рабочего дня 8 час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при   напряженности ЭП до 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/м.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напряженности ЭП Е = 5-20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 допустимое время Т (час) определяется по формуле:                       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Т = (50/Е) - 2.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напряженности Е = 20-25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 время  пребывания  персонала  не должно превышать 10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мин. Предельно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допустимый уровень напряженности 25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/м,  при которой пребывание в ЭП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без средств защиты запрещена.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12678" r="3862" b="24676"/>
          <a:stretch/>
        </p:blipFill>
        <p:spPr bwMode="auto">
          <a:xfrm>
            <a:off x="5436096" y="195486"/>
            <a:ext cx="370790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6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7826" y="6300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При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действии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импульсных магнитных полей (ИМП) промышленной частоты 50 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  при  различных напряженностях магнитного поля допускается время работы в зависимости от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общей продолжительности воздействия ИМП за рабочую смену,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длительности импульса,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длительности паузы между импульсами.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4878"/>
            <a:ext cx="8567266" cy="264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4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4248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Установлены предельно-допустимые напряженности ЭП: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внутри жилых зданий - 0,5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 территории жилой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застройки-1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в населенной местности,  вне зоны жилой застройки, а также на территории огородов и  садов  -  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/м. (И т.д. вплоть до: труднодоступной местности - 20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/м).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Биологические действие ЭМП ПЧ 50 Гц определяет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электрическая напряженность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745"/>
            <a:ext cx="4788024" cy="50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8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Для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диапазона </a:t>
            </a:r>
            <a:r>
              <a:rPr lang="en-US" b="1" dirty="0">
                <a:latin typeface="Times New Roman"/>
                <a:ea typeface="Cambria"/>
                <a:cs typeface="Times New Roman"/>
              </a:rPr>
              <a:t>I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 - II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характерен быстрый рост  поглощенной  энергии  с увеличением частоты.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 Диапазон III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соответствующий  ЭМП радиочастоты  характеризуется наличием максимумов поглощения телом энергии внешнего поля. Такое "резонансное" активное поглощение характерно для частоты близкой к 70 МГц.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С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уменьшением  длины волны глубина проникновения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ЭМИ 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УМЕНЬШАЕТСЯ.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Для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диапазонов  IV и V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характерно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максимальное поглощении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энергии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поверхностными тканями, кожей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Облучение глаз вызывает помутнение хрусталика (катаракту), которое  обнаруживается не сразу,  а через несколько дней или недель,  а так же возможны ожоги роговицы.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42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5220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Переменные магнитные поля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вызывают характерные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зрительные ощущения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ФОСФЕНЫ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которые исчезают в момент прекращения действия МП.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локальном  действии на руки возникает ощущение зуда, бледность и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синюшность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кожных покровов,  отечность и уплотнение, а иногда и ороговение кожи.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4" y="1779546"/>
            <a:ext cx="7866112" cy="327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6777"/>
            <a:ext cx="871296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Средства защиты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от электрического поля частотой 50 Гц: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стационарные экранирующие устройства (козырьки, навесы, перегородки);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переносные (передвижные) экранирующие средства</a:t>
            </a:r>
            <a:br>
              <a:rPr lang="ru-RU" dirty="0">
                <a:latin typeface="Times New Roman"/>
                <a:ea typeface="Cambria"/>
                <a:cs typeface="Times New Roman"/>
              </a:rPr>
            </a:br>
            <a:r>
              <a:rPr lang="ru-RU" dirty="0">
                <a:latin typeface="Times New Roman"/>
                <a:ea typeface="Cambria"/>
                <a:cs typeface="Times New Roman"/>
              </a:rPr>
              <a:t>защиты (инвентарные навесы, палатки, перегородки, щиты, зонты, экраны и т. д.).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К индивидуальным средствам защиты относятся: защитный костюм - куртка и брюки, комбинезон; экранирующий головной убор - металлическая или пластмассовая каска для теплого времени года и шапка-ушанка с прокладкой из металлизированной ткани для холодного времени года; спе­циальная обувь, имеющая электропроводящую резиновую подошву или выполненная целиком из электропроводящей резины.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5"/>
          <a:stretch/>
        </p:blipFill>
        <p:spPr bwMode="auto">
          <a:xfrm>
            <a:off x="1187623" y="3723878"/>
            <a:ext cx="7115175" cy="141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63903"/>
            <a:ext cx="885698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1.2. Электростатические поля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 Электростатические поля -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э</a:t>
            </a:r>
            <a:r>
              <a:rPr lang="ru-RU" spc="5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то совокупность </a:t>
            </a:r>
            <a:r>
              <a:rPr lang="ru-RU" spc="4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явлений, связанных с возникновением, сохранением и ре­</a:t>
            </a:r>
            <a:r>
              <a:rPr lang="ru-RU" spc="3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лаксацией свободного электрического заряда на поверхно­</a:t>
            </a:r>
            <a:r>
              <a:rPr lang="ru-RU" spc="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сти и в объеме диэлектрических и полупроводниковых мате</a:t>
            </a:r>
            <a:r>
              <a:rPr lang="ru-RU" spc="2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риалов или на изолированных проводниках. Постоянное электрос</a:t>
            </a:r>
            <a:r>
              <a:rPr lang="ru-RU" spc="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татическое поле (ЭСП) - это поле неподвижных з</a:t>
            </a:r>
            <a:r>
              <a:rPr lang="ru-RU" spc="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арядов, осуществляющее взаимодействие между ними. Возникновение зарядов статического электричества происходит</a:t>
            </a:r>
            <a:r>
              <a:rPr lang="ru-RU" spc="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при относительном перемещении двух находящихся в контакте тел, кристаллизации, а также вследствие ин­</a:t>
            </a:r>
            <a:r>
              <a:rPr lang="ru-RU" spc="-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дукции.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35846"/>
            <a:ext cx="66967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1793" y="23979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ЭСП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(электрические  поля  неподвижных электрических зарядов) образуются: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при работе с ЛЕГКО ЭЛЕКТРИЗУЮЩИМИСЯ МАТЕРИАЛАМИ,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при эксплуатации высоковольтных установок постоянного тока.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ЭСП возникают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при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электрогазоочистке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 электростатической сепарации руд и материалов, 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электроворсовании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 изготовлении и эксплуатации полупроводниковых  приборов и микросхем, обработке полимерных материалов, эксплуатации  вычислительной техники  и др.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72" y="2576976"/>
            <a:ext cx="4123746" cy="250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4800"/>
            <a:ext cx="3363751" cy="203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1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054" y="267494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/>
                <a:ea typeface="Cambria"/>
                <a:cs typeface="Times New Roman"/>
              </a:rPr>
              <a:t>Быстрота, с которой проходят эти изменения, называется </a:t>
            </a:r>
            <a:r>
              <a:rPr lang="ru-RU" sz="2000" b="1" dirty="0">
                <a:latin typeface="Times New Roman"/>
                <a:ea typeface="Cambria"/>
                <a:cs typeface="Times New Roman"/>
              </a:rPr>
              <a:t>частотой излучения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. Разные виды электромагнитного излучения обладают разной частотой. Например, у радиоволн частота меньше, чем у света.</a:t>
            </a:r>
            <a:endParaRPr lang="ru-RU" sz="20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46" y="1744822"/>
            <a:ext cx="6984775" cy="28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43808" y="4587974"/>
            <a:ext cx="3812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Частота излучения световых волн</a:t>
            </a:r>
          </a:p>
        </p:txBody>
      </p:sp>
    </p:spTree>
    <p:extLst>
      <p:ext uri="{BB962C8B-B14F-4D97-AF65-F5344CB8AC3E}">
        <p14:creationId xmlns:p14="http://schemas.microsoft.com/office/powerpoint/2010/main" val="31347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3883" y="19404"/>
            <a:ext cx="8856984" cy="511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/>
                <a:ea typeface="Cambria"/>
                <a:cs typeface="Times New Roman"/>
              </a:rPr>
              <a:t>Электромагнитное поле, создаваемое источниками, характеризуется:</a:t>
            </a:r>
            <a:endParaRPr lang="ru-RU" sz="20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/>
                <a:ea typeface="Cambria"/>
                <a:cs typeface="Times New Roman"/>
              </a:rPr>
              <a:t>-непрерывным 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распределением в пространстве,                                                           </a:t>
            </a:r>
            <a:endParaRPr lang="ru-RU" sz="2000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/>
                <a:ea typeface="Cambria"/>
                <a:cs typeface="Times New Roman"/>
              </a:rPr>
              <a:t>- 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способностью распространяться со скоростью света,</a:t>
            </a:r>
            <a:endParaRPr lang="ru-RU" sz="20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/>
                <a:ea typeface="Cambria"/>
                <a:cs typeface="Times New Roman"/>
              </a:rPr>
              <a:t>- воздействовать на заряженные частицы и токи, вследствие чего энергия поля преобразуется в другие виды энергии.</a:t>
            </a:r>
            <a:endParaRPr lang="ru-RU" sz="20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/>
                <a:ea typeface="Cambria"/>
                <a:cs typeface="Times New Roman"/>
              </a:rPr>
              <a:t>Воздействие  </a:t>
            </a:r>
            <a:r>
              <a:rPr lang="ru-RU" sz="2000" b="1" dirty="0">
                <a:latin typeface="Times New Roman"/>
                <a:ea typeface="Cambria"/>
                <a:cs typeface="Times New Roman"/>
              </a:rPr>
              <a:t>электростатического  поля  (ЭСП)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   на человека связано чаще всего, с протеканием через него слабого тока (несколько </a:t>
            </a:r>
            <a:r>
              <a:rPr lang="ru-RU" sz="2000" dirty="0" err="1">
                <a:latin typeface="Times New Roman"/>
                <a:ea typeface="Cambria"/>
                <a:cs typeface="Times New Roman"/>
              </a:rPr>
              <a:t>МИКРОампер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),  не могущего вызвать  </a:t>
            </a:r>
            <a:r>
              <a:rPr lang="ru-RU" sz="2000" dirty="0" err="1">
                <a:latin typeface="Times New Roman"/>
                <a:ea typeface="Cambria"/>
                <a:cs typeface="Times New Roman"/>
              </a:rPr>
              <a:t>электротравм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.  Однако вследствие </a:t>
            </a:r>
            <a:r>
              <a:rPr lang="ru-RU" sz="2000" b="1" dirty="0">
                <a:latin typeface="Times New Roman"/>
                <a:ea typeface="Cambria"/>
                <a:cs typeface="Times New Roman"/>
              </a:rPr>
              <a:t>РЕФЛЕКТОРНОЙ реакции</a:t>
            </a:r>
            <a:r>
              <a:rPr lang="ru-RU" sz="2000" dirty="0">
                <a:latin typeface="Times New Roman"/>
                <a:ea typeface="Cambria"/>
                <a:cs typeface="Times New Roman"/>
              </a:rPr>
              <a:t> на ток (резкое отстранение от  заряженного  тела)  возможна  механическая травма от удара о рядом расположенные элементы конструкций,  падение с высоты. </a:t>
            </a:r>
            <a:endParaRPr lang="ru-RU" sz="20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8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11" y="-1"/>
            <a:ext cx="355702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1" y="0"/>
            <a:ext cx="556471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Исследования биологических эффектов показали, что наиболее чувствительны к электростатическим полям нерв­ная, сердечно-сосудистая, нейрогуморальная и другие си­стемы организма.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У людей, работающих в зоне воздействия электростатического поля, встречаются разнообразные жалобы на: раздражительность, головную боль, нарушение сна, сни­жение аппетита и др. Характерны своеобразные "фобии", обусловленные страхом ожидаемого разряда. Склонность к "фобиям" обычно сочетается с повышенной эмоциональной возбудимостью.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72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859782"/>
            <a:ext cx="8280920" cy="228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Предельно допустимый  уровень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напряженности ЭСП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Е </a:t>
            </a:r>
            <a:r>
              <a:rPr lang="ru-RU" baseline="-25000" dirty="0">
                <a:latin typeface="Times New Roman"/>
                <a:ea typeface="Cambria"/>
                <a:cs typeface="Times New Roman"/>
              </a:rPr>
              <a:t>пред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 при воздействии менее 1 часа в смену установлено 60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Е 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пду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&lt; 20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 время пребывания не регламентируется.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Е 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пду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= 20 - 60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  допустимое  время  пребывания  персонала t 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доп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(час) в ЭСП без средств защиты должно быть  t 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доп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 = (60 /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Ефакт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) </a:t>
            </a:r>
            <a:r>
              <a:rPr lang="ru-RU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напряженности ЭСП,  превышающей 60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кВ</a:t>
            </a:r>
            <a:r>
              <a:rPr lang="ru-RU" dirty="0">
                <a:latin typeface="Times New Roman"/>
                <a:ea typeface="Cambria"/>
                <a:cs typeface="Times New Roman"/>
              </a:rPr>
              <a:t>/м работа без применения средств защиты не допускается.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126" y="-158977"/>
            <a:ext cx="9144000" cy="5302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Одним из распространенных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средств защиты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от стати­ческого электричества является уменьшение генерации электростатических </a:t>
            </a:r>
            <a:r>
              <a:rPr lang="ru-RU" sz="1900" dirty="0" smtClean="0">
                <a:latin typeface="Times New Roman"/>
                <a:ea typeface="Cambria"/>
                <a:cs typeface="Times New Roman"/>
              </a:rPr>
              <a:t>зарядов,  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что достигается: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	- заземлением металлических и электропроводных элементов оборудования;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	- увеличением поверхностной и объемной проводимо­сти диэлектриков;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	- установкой нейтрализаторов статического электри­чества.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Заземление проводится независимо от </a:t>
            </a:r>
            <a:r>
              <a:rPr lang="ru-RU" sz="1900" b="1" dirty="0" smtClean="0">
                <a:latin typeface="Times New Roman"/>
                <a:ea typeface="Cambria"/>
                <a:cs typeface="Times New Roman"/>
              </a:rPr>
              <a:t>использования других </a:t>
            </a:r>
            <a:r>
              <a:rPr lang="ru-RU" sz="1900" b="1" dirty="0">
                <a:latin typeface="Times New Roman"/>
                <a:ea typeface="Cambria"/>
                <a:cs typeface="Times New Roman"/>
              </a:rPr>
              <a:t>методов защиты.</a:t>
            </a:r>
            <a:endParaRPr lang="ru-RU" sz="1900" b="1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Более эффективным средством защиты является уве­личение влажности воздуха до 65—75%, если позволяют условия технологического процесса.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В качестве индивидуальных средств защиты могут применяться антистатическая обувь, антистатический халат, заземляющие браслеты для защиты рук и другие сред­ства, обеспечивающие электростатическое заземление тела человека</a:t>
            </a:r>
            <a:r>
              <a:rPr lang="ru-RU" sz="1900" dirty="0" smtClean="0">
                <a:latin typeface="Times New Roman"/>
                <a:ea typeface="Cambria"/>
                <a:cs typeface="Times New Roman"/>
              </a:rPr>
              <a:t>.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 </a:t>
            </a:r>
            <a:endParaRPr lang="ru-RU" sz="19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5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Постоянное магнитное поле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Постоянное магнитное поле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- не изменяющееся со временем магнитное поле. Магнитное поле создается движущимися электрическими зарядами и изменяющимися электрическими полями.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5646"/>
            <a:ext cx="799288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7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1638" y="0"/>
            <a:ext cx="8784976" cy="5028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Источниками постоянных магнитных полей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(ПМП) на рабочих местах являются постоянные магниты, электромагниты, сильноточные системы постоянного тока (линии передачи постоянного тока, электролитные ванны и другие электротехнические устрой.</a:t>
            </a:r>
            <a:r>
              <a:rPr lang="ru-RU" sz="1400" dirty="0">
                <a:solidFill>
                  <a:srgbClr val="000000"/>
                </a:solidFill>
                <a:latin typeface="Segoe UI"/>
                <a:ea typeface="Cambria"/>
                <a:cs typeface="Times New Roman"/>
              </a:rPr>
              <a:t> </a:t>
            </a:r>
            <a:endParaRPr lang="ru-RU" sz="1400" dirty="0" smtClean="0">
              <a:solidFill>
                <a:srgbClr val="000000"/>
              </a:solidFill>
              <a:latin typeface="Segoe UI"/>
              <a:ea typeface="Cambria"/>
              <a:cs typeface="Times New Roman"/>
            </a:endParaRPr>
          </a:p>
          <a:p>
            <a:pPr indent="630238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Транспорт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на электрической тяге – электропоезда (в том числе поезда метрополитена), троллейбусы, трамваи и т. п. – является относительно мощным источником магнитного поля в диапазоне частот от 0 до 1000 Гц.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630238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Максимальные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значения плотности потока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магнитной индукции в пригородных «электричках» достигают 75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мкТл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при среднем значении 20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мкТл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Среднее значение магнитной индукции на транспорте с электроприводом постоянного тока зафиксировано на уровне 29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мкТлства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), устройства с постоянными магнитами, намагниченные изделия.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9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5391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Оценка и нормирование ПМП осуществляется по уровню магнитного поля для условий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общего (на все тело)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локального (кисти рук, предплечье)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воздействия в зависимости от времени пребывания работающего в постоянном магнитном поле за смену.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Уровень ПМП оценивают в единицах напряженности магнитного поля (Н) в А/м или в единицах магнитной индукции (В) в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мТл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71394"/>
              </p:ext>
            </p:extLst>
          </p:nvPr>
        </p:nvGraphicFramePr>
        <p:xfrm>
          <a:off x="755577" y="2620714"/>
          <a:ext cx="7488831" cy="2266188"/>
        </p:xfrm>
        <a:graphic>
          <a:graphicData uri="http://schemas.openxmlformats.org/drawingml/2006/table">
            <a:tbl>
              <a:tblPr/>
              <a:tblGrid>
                <a:gridCol w="2194181"/>
                <a:gridCol w="1155011"/>
                <a:gridCol w="1155011"/>
                <a:gridCol w="1492314"/>
                <a:gridCol w="1492314"/>
              </a:tblGrid>
              <a:tr h="281305"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Время воздействия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  <a:p>
                      <a:pPr algn="ctr" eaLnBrk="0" fontAlgn="base" hangingPunc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за рабочий день, мин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Условия воздействия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813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общее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локальное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87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Н, кА/м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В,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  <a:p>
                      <a:pPr algn="ctr" eaLnBrk="0" fontAlgn="base" hangingPunc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мТл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Н, кА/м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В,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  <a:p>
                      <a:pPr algn="ctr" eaLnBrk="0" fontAlgn="base" hangingPunc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мТл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11 - 60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61 - 480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68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52935"/>
            <a:ext cx="903649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Длительное воздействие на организм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любого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магнитного поля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с напряженностью, превышающей предельно допустимые уровни, вызывает нарушения: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функций сердечно-сосудистой, нервной и дыхательной систем,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пищеварительного тракта,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состава крови.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Постоянное магнитное поле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влияет: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 скорость биохимических реакций в организме,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 кровообращение,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 активность клеток,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на иммунную систему.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Каких-либо субъективных ощущений ПМП не вызывает.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56" y="1347614"/>
            <a:ext cx="3393322" cy="282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1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40861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Уровень ПМП оценивается в единицах напряженности магнитного поля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(Н) в кА/м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или в единицах магнитной индукции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(В) в </a:t>
            </a:r>
            <a:r>
              <a:rPr lang="ru-RU" b="1" dirty="0" err="1">
                <a:latin typeface="Times New Roman"/>
                <a:ea typeface="Cambria"/>
                <a:cs typeface="Times New Roman"/>
              </a:rPr>
              <a:t>мТл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Оценка и нормирование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ПМП осуществляется по уровню магнитного поля дифференцированно в зависимости от времени его воздействия на работника за смену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для условий общего и локального воздействия.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Для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защиты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персонала от неблагоприятного воздействия ПМП существуют следующие методы: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1) использование манипуляторов;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2) использование захватов из немагнитных материалов;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3) автоматизация и механизация производственных процессов;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4) организация хранения и переноски магнитов и намагниченных изделий в специальной таре из немагнитных материалов.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5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4" y="0"/>
            <a:ext cx="487491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"/>
            <a:ext cx="428396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071" y="195486"/>
            <a:ext cx="8784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электромагнитного излучения, измеренная в герцах (Гц), показывает сколько раз в секунду электрическое поле достигает максимального значения.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1251"/>
            <a:ext cx="8424936" cy="34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61556" y="123478"/>
            <a:ext cx="23158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2. ЭМИ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радиочастот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9"/>
          <a:stretch/>
        </p:blipFill>
        <p:spPr bwMode="auto">
          <a:xfrm>
            <a:off x="251520" y="631308"/>
            <a:ext cx="8640960" cy="431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631308"/>
            <a:ext cx="8791575" cy="445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9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6486" y="123478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 algn="just"/>
            <a:r>
              <a:rPr lang="ru-RU" dirty="0">
                <a:latin typeface="Times New Roman"/>
                <a:ea typeface="Cambria"/>
              </a:rPr>
              <a:t> </a:t>
            </a:r>
            <a:r>
              <a:rPr lang="ru-RU" sz="2400" dirty="0">
                <a:latin typeface="Times New Roman"/>
                <a:ea typeface="Cambria"/>
              </a:rPr>
              <a:t>Свойства электромагнитных волн распространяться в пространстве  и отражаться от границы раздела сред широко используют в радиовещании,  телевидении, радиолокации.</a:t>
            </a:r>
            <a:endParaRPr lang="ru-RU" sz="24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6" y="1323807"/>
            <a:ext cx="8784976" cy="381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5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 Источниками ЭМП  радиочастотного диапазона  являются радио- и телевизионные станции, антенно-фидерные системы радиолокационных, радио- и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телерадиостанций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Так, например, сигнал радиостанции, вещающей на частоте 1200 кГц, или 1.200.000 Гц (1 килогерц (кГц) — это 1000 герц), имеет длину волны около 250 м.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Напомним: 1000 Гц = 1 кГц; 10 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6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  Гц = 1 МГц; 10 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9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  Гц = 1 ГГц.</a:t>
            </a:r>
            <a:endParaRPr lang="ru-RU" sz="1400" b="1" dirty="0">
              <a:latin typeface="Cambria"/>
              <a:ea typeface="Cambria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10 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-9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  м = 1 нанометр/</a:t>
            </a:r>
            <a:r>
              <a:rPr lang="ru-RU" b="1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/; 10 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-6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  м = 1 микрон/мкм/; 1 мкм = 10 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3 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 </a:t>
            </a:r>
            <a:r>
              <a:rPr lang="ru-RU" b="1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.</a:t>
            </a:r>
            <a:endParaRPr lang="ru-RU" b="1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1700"/>
            <a:ext cx="8784975" cy="245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5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44802"/>
            <a:ext cx="9144000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 зависимости от диапазона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ДЛИН ВОЛН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ЧАСТОТ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различают: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6"/>
          <a:stretch/>
        </p:blipFill>
        <p:spPr bwMode="auto">
          <a:xfrm>
            <a:off x="179512" y="552633"/>
            <a:ext cx="8784976" cy="4590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51660"/>
            <a:ext cx="9144000" cy="211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Радиостанции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вещают на частотах от 150 тыс. Гц до примерно 20 млн. Гц. Каждая станция использует какую-то определенную частоту, так что приемники, настроенные на данную станцию, принимают лишь радиоволны с частотой, на которой передает данная станция. Наземные телевизионные передатчики посылают сигналы с частотами от примерно 70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до 800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(1 мегагерц (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Мгц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 — это 1 млн герц). </a:t>
            </a:r>
            <a:endParaRPr lang="ru-RU" sz="1400" dirty="0">
              <a:latin typeface="Cambria"/>
              <a:ea typeface="Cambria"/>
              <a:cs typeface="Times New Roman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7762"/>
              </p:ext>
            </p:extLst>
          </p:nvPr>
        </p:nvGraphicFramePr>
        <p:xfrm>
          <a:off x="467544" y="2355726"/>
          <a:ext cx="8280920" cy="2482592"/>
        </p:xfrm>
        <a:graphic>
          <a:graphicData uri="http://schemas.openxmlformats.org/drawingml/2006/table">
            <a:tbl>
              <a:tblPr/>
              <a:tblGrid>
                <a:gridCol w="2998264"/>
                <a:gridCol w="2522349"/>
                <a:gridCol w="2760307"/>
              </a:tblGrid>
              <a:tr h="3103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Наименование диапазона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Частотные границы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Длины волны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  <a:tr h="3103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Длинные волны (ДВ)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30-300 кГц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10000-1000 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  <a:tr h="3103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Средние волны (СВ)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0,3-3 МГц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1000-100 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  <a:tr h="3103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Короткие волны (КВ)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3-30 МГц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100-10 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  <a:tr h="6206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Ультракороткие волны (УКВ)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30-300 МГц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10-1 м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  <a:tr h="6206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Сверхвысокочастотные волны (СВЧ)</a:t>
                      </a:r>
                      <a:endParaRPr lang="ru-RU" sz="11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300 МГц-300 ГГц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/>
                          <a:ea typeface="Cambria"/>
                          <a:cs typeface="Times New Roman"/>
                        </a:rPr>
                        <a:t>1 м-1 мм</a:t>
                      </a:r>
                      <a:endParaRPr lang="ru-RU" sz="11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F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Спутниковое телевидение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работает на еще более высоких частотах. Испускаемые спутником электромагнитные волны улавливаются небольшими параболическими антеннами, направленными на спутник.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Радиолокаторы принимают посланные ими радиоимпульсы, отраженные от самолетов, кораблей и облаков, чтобы установить местоположение этих объектов, которые могут находиться на расстоянии многих километров.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585323"/>
            <a:ext cx="8928992" cy="255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8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478"/>
            <a:ext cx="864096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3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Мобильные телефоны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посылают и принимают радиосигналы сверхвысокой частоты (СВЧ).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/>
                <a:ea typeface="Cambria"/>
                <a:cs typeface="Times New Roman"/>
              </a:rPr>
              <a:t>Степень и характер воздействия ЭМИ радиочастот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 на организм определяются: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плотностью потока энергии,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частотой излучения,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продолжительностью воздействия,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размером облучаемой поверхности тела,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режимом облучения (непрерывный, прерывистый, импульсный),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индивидуальными особенностями организма,</a:t>
            </a:r>
            <a:endParaRPr lang="ru-RU" sz="19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>
                <a:latin typeface="Times New Roman"/>
                <a:ea typeface="Cambria"/>
                <a:cs typeface="Times New Roman"/>
              </a:rPr>
              <a:t>- наличием  сопутствующих факторов (повышенная температура окружающего воздуха свыше 28 </a:t>
            </a:r>
            <a:r>
              <a:rPr lang="ru-RU" sz="1900" baseline="30000" dirty="0" err="1">
                <a:latin typeface="Times New Roman"/>
                <a:ea typeface="Cambria"/>
                <a:cs typeface="Times New Roman"/>
              </a:rPr>
              <a:t>о</a:t>
            </a:r>
            <a:r>
              <a:rPr lang="ru-RU" sz="1900" dirty="0" err="1">
                <a:latin typeface="Times New Roman"/>
                <a:ea typeface="Cambria"/>
                <a:cs typeface="Times New Roman"/>
              </a:rPr>
              <a:t>С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, присутствие рентгеновского излучения).</a:t>
            </a:r>
            <a:endParaRPr lang="ru-RU" sz="19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5691"/>
            <a:ext cx="4393124" cy="17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43808" y="-164554"/>
            <a:ext cx="313733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latin typeface="Times New Roman"/>
                <a:ea typeface="Cambria"/>
                <a:cs typeface="Times New Roman"/>
              </a:rPr>
              <a:t>2.2. Микроволны</a:t>
            </a:r>
            <a:r>
              <a:rPr lang="ru-RU" sz="2800" b="1" dirty="0">
                <a:latin typeface="Times New Roman"/>
                <a:ea typeface="Cambria"/>
                <a:cs typeface="Times New Roman"/>
              </a:rPr>
              <a:t>.</a:t>
            </a:r>
            <a:endParaRPr lang="ru-RU" sz="2800" dirty="0">
              <a:effectLst/>
              <a:latin typeface="Cambria"/>
              <a:ea typeface="Cambria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3508" y="397765"/>
            <a:ext cx="88569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Микроволны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— это поддиапазон радиоизлучения, примыкающий к инфракрасному. Его также называют сверхвысокочастотным (СВЧ) излучением, так как у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него самая большая частота в радиодиапазоне.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736593"/>
            <a:ext cx="8856984" cy="339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7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-1957"/>
            <a:ext cx="8856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СВЧ-волны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— это самые короткие радиоволны, их длина составляет миллионные доли метра, поэтому их называют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микроволнами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В микроволновых печах применяются волны несколько миллиметров, что соответствует частотам в миллиарды герц. В СВЧ-диапазон входят и волны, частота которых равна частоте колебаний молекул воды. В микроволновой печи СВЧ-волны раскачивают молекулы воды, энергия их колебаний преобразуется в тепло, и еда нагревается.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83366"/>
            <a:ext cx="8856984" cy="243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68655"/>
            <a:ext cx="8784976" cy="168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Times New Roman"/>
                <a:ea typeface="Cambria"/>
                <a:cs typeface="Times New Roman"/>
              </a:rPr>
              <a:t>Основными параметрами электромагнитных колебаний являются </a:t>
            </a:r>
            <a:r>
              <a:rPr lang="ru-RU" sz="2400" b="1" dirty="0">
                <a:latin typeface="Times New Roman"/>
                <a:ea typeface="Cambria"/>
                <a:cs typeface="Times New Roman"/>
              </a:rPr>
              <a:t>длина волны λ</a:t>
            </a:r>
            <a:r>
              <a:rPr lang="ru-RU" sz="2400" dirty="0">
                <a:latin typeface="Times New Roman"/>
                <a:ea typeface="Cambria"/>
                <a:cs typeface="Times New Roman"/>
              </a:rPr>
              <a:t>, </a:t>
            </a:r>
            <a:r>
              <a:rPr lang="ru-RU" sz="2400" b="1" dirty="0">
                <a:latin typeface="Times New Roman"/>
                <a:ea typeface="Cambria"/>
                <a:cs typeface="Times New Roman"/>
              </a:rPr>
              <a:t>частота колебаний f</a:t>
            </a:r>
            <a:r>
              <a:rPr lang="ru-RU" sz="2400" dirty="0">
                <a:latin typeface="Times New Roman"/>
                <a:ea typeface="Cambria"/>
                <a:cs typeface="Times New Roman"/>
              </a:rPr>
              <a:t>  и </a:t>
            </a:r>
            <a:r>
              <a:rPr lang="ru-RU" sz="2400" b="1" dirty="0">
                <a:latin typeface="Times New Roman"/>
                <a:ea typeface="Cambria"/>
                <a:cs typeface="Times New Roman"/>
              </a:rPr>
              <a:t>скорость распространения колебаний с</a:t>
            </a:r>
            <a:r>
              <a:rPr lang="ru-RU" sz="2400" dirty="0" smtClean="0">
                <a:latin typeface="Times New Roman"/>
                <a:ea typeface="Cambria"/>
                <a:cs typeface="Times New Roman"/>
              </a:rPr>
              <a:t>:    </a:t>
            </a:r>
            <a:r>
              <a:rPr lang="ru-RU" sz="2400" b="1" dirty="0" smtClean="0">
                <a:latin typeface="Times New Roman"/>
                <a:ea typeface="Cambria"/>
                <a:cs typeface="Times New Roman"/>
              </a:rPr>
              <a:t>λ </a:t>
            </a:r>
            <a:r>
              <a:rPr lang="ru-RU" sz="2400" b="1" dirty="0">
                <a:latin typeface="Times New Roman"/>
                <a:ea typeface="Cambria"/>
                <a:cs typeface="Times New Roman"/>
              </a:rPr>
              <a:t>= с / f </a:t>
            </a:r>
            <a:endParaRPr lang="ru-RU" sz="2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6168"/>
            <a:ext cx="8784976" cy="309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25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 современной жизни сверхвысокочастотные волны используются весьма активно.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Все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технологии, такие как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Wi-Fi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беспроводной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Wi-Max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3G, 4G, LTE (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Long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Term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Evolution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),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радиоинтерфейс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малого радиуса действия </a:t>
            </a:r>
            <a:r>
              <a:rPr lang="ru-RU" u="sng" dirty="0" err="1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2"/>
              </a:rPr>
              <a:t>Bluetooth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системы радиолокации и радионавигации используют сверхвысокочастотные (СВЧ) волны.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СВЧ нашли применение в промышленности и медицине. По-другому СВЧ волны ещё называют микроволнами. Работа бытовой микроволновой печи также основана на применении СВЧ излучения.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71751"/>
            <a:ext cx="5976664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9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5008" y="-27893"/>
            <a:ext cx="89289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Микроволны подобно свету распространяются по прямой и перекрываются твёрдыми объектами, наподобие того, как свет не проходит сквозь непрозрачные тела. Так, если в квартире развернуть локальную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Wi-Fi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сеть, то в направлении, где радиоволна встретит на своём пути препятствия, вроде перегородок или перекрытий, сигнал сети будет меньше, чем в направлении более свободном от преград.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Излучение от базовых станций сотовой связи GSM довольно сильно ослабляют сосновые леса, так как размеры и длина иголок приблизительно равны половине длины волны, и иголки служат своеобразными приёмными антеннами, тем самым ослабляя электромагнитное поле. Также на ослабление сигнала станций влияют и густые тропические леса.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С ростом частоты увеличивается затухание СВЧ–излучения при перекрытии его естественными препятствиями.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92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8385" y="0"/>
            <a:ext cx="89289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Распространение микроволн в свободном пространстве, например, вдоль поверхности земли ограничено горизонтом, в противоположность длинным волнам, которые могут огибать земной шар за счёт отражения в слоях ионосферы.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Данное свойство СВЧ излучения используется в сотовой связи. Область обслуживания делиться на соты, в которых действует базовая станция, работающая на своей частоте. Соседняя базовая станция работает уже на другой частоте, чтобы рядом расположенные станции не создавали помех друг другу. Далее происходит так называемое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повторное использование радиочастот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latin typeface="Cambria"/>
              <a:ea typeface="Cambria"/>
              <a:cs typeface="Times New Roman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3291830"/>
            <a:ext cx="6486525" cy="173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6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Почему микроволновое излучение используется в системах радиосвязи, если оно не обладает такой дальностью распространения, как, например, длинные волны?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Причина в том, что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чем выше частота излучения, тем больше информации можно передавать с его помощью.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К примеру, многие знают, что оптоволоконный кабель обладает чрезвычайно высокой скоростью передачи информации исчисляемой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терабитами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в секунду.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Все высокоскоростные телекоммуникационные магистрали используют оптоволокно. В качестве переносчика информации здесь служит свет, частота электромагнитной волны которого несоизмеримо выше, чем у микроволн. Микроволны в свою очередь имеют свойства радиоволн и беспрепятственно распространяются в пространстве. Световой и лазерные лучи сильно рассеиваются в атмосфере и поэтому не могут быть использованы в мобильных системах связи.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13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4753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У многих дома на кухне есть СВЧ–печь (микроволновка), с помощью которой разогревают пищу. Работа данного устройства основана на поляризационных эффектах микроволнового излучения.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Следует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отметить, что разогрев объектов, с помощью СВЧ–волн происходит в большей степени изнутри, в отличие от инфракрасного излучения, которое разогревает объект снаружи внутрь. Поэтому нужно понимать, что разогрев в обычной и СВЧ–печи происходит по-разному.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Также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микроволновое излучение, например, на частоте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2,45 ГГц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способно проникать внутрь тела на несколько сантиметров, а производимый нагрев ощущается при плотности мощности в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20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–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50 мВт/см</a:t>
            </a:r>
            <a:r>
              <a:rPr lang="ru-RU" b="1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при действии излучения в течение нескольких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секунд.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Понятно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что мощное СВЧ–излучение может вызывать внутренние ожоги, так как разогрев происходит изнутри.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17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4925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Вред микроволнового излучения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В документах на любой электронный прибор, который способен излучать СВЧ-волны упоминается так называемый SAR. SAR – это удельный коэффициент поглощения электромагнитной энергии. Простым языком – это мощность излучения, которая поглощается живыми тканями тела. Измеряется SAR в ваттах на килограмм. Так вот, для США определён допустимый уровень в 1,6 Вт/кг. Для Европы он чуть больше. Для головы 2 Вт/кг, для остальных частей тела и вовсе 4 Вт/кг. В России и в Узбекистане действуют более строгие ограничения, а допустимое излучение меряется уже в Вт/см</a:t>
            </a:r>
            <a:r>
              <a:rPr lang="ru-RU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Норма составляет 10 мкВт/см</a:t>
            </a:r>
            <a:r>
              <a:rPr lang="ru-RU" baseline="30000" dirty="0">
                <a:latin typeface="Times New Roman"/>
                <a:ea typeface="Cambria"/>
                <a:cs typeface="Times New Roman"/>
              </a:rPr>
              <a:t>2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Несмотря на то, что СВЧ излучение принято считать неионизирующим, стоит отметить, что оно в любом случае оказывает влияние на любые живые организмы. Микроволновое излучение влияет на многие процессы, протекающие в живых организмах.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27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043" y="-33185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Из всего этого следует несколько простых правил. Как можно меньше разговаривать по мобильному телефону. Держать его подальше от головы и важных частей тела. Не спать со смартфоном в обнимку. По возможности использовать гарнитуру. Держаться подальше от базовых станций сотовой связи (речь идёт о жилых и рабочих помещениях). Не секрет, что антенны подвижной связи ставят на крышах жилых домов.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Если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вы "сидите в интернете", то устройство постоянно передаёт данные базовой станции. Даже если излучение по мощности небольшое (всё зависит от качества связи, помех и удалённости базовой станции), то при длительном использовании негативный эффект обеспечен. Нет, вы не облысеете и не начнёте светиться. В мозгу нет болевых рецепторов. Поэтому он будет устранять "проблемы" по "мере сил и возможностей". Просто будет сложнее сконцентрироваться, усилится усталость и пр. Это как пить яд малыми дозами.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658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ЭМИ оптического диапазона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ДЛИНАМ ВОЛН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подразделяется: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инфракрасное 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-  100 мкм (10 -4  м) - 780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(780.10 -9  м)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видимое(световое)излучение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-780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(780.10-9м)-400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(4.10-7м).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ультрафиолетовое 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-400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(4.10-7 м)- 200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(2.10 -7 м).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-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лазерное 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 - 1000 мкм (10 -3 м) - 0,1 мкм =100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(1.10 -7  м).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21230"/>
            <a:ext cx="8712968" cy="252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66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86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3.1. Инфракрасное излучение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Инфракрасное излучение ― это излучение тепла, способ теплообмена.  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Теплообмен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— процесс  переноса теплоты от одного тела к другому. Теплообмен всегда происходит по  направлению: от тел с более высокой температурой к телам с более низкой. Теплообмен может осуществляться тремя способами: теплопроводностью, конвекцией и инфракрасным излучением.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5" y="2589183"/>
            <a:ext cx="8288610" cy="255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531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3478"/>
            <a:ext cx="8712968" cy="48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04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68655"/>
            <a:ext cx="88569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>
                <a:latin typeface="Times New Roman"/>
                <a:ea typeface="Cambria"/>
                <a:cs typeface="Times New Roman"/>
              </a:rPr>
              <a:t>КЛАССИФИКАЦИЯ ИЗЛУЧЕНИЙ, СУЩЕСТВУЮЩИХ В ПРИРОДЕ</a:t>
            </a:r>
            <a:endParaRPr lang="ru-RU" sz="2000" dirty="0">
              <a:latin typeface="Cambria"/>
              <a:ea typeface="Cambria"/>
              <a:cs typeface="Times New Roman"/>
            </a:endParaRPr>
          </a:p>
          <a:p>
            <a:pPr indent="449580" algn="ctr">
              <a:spcAft>
                <a:spcPts val="0"/>
              </a:spcAft>
            </a:pPr>
            <a:r>
              <a:rPr lang="ru-RU" sz="2400" dirty="0">
                <a:latin typeface="Times New Roman"/>
                <a:ea typeface="Cambria"/>
                <a:cs typeface="Times New Roman"/>
              </a:rPr>
              <a:t>Единой классификации излучений не существует, однако имеется «рабочая» классификация:</a:t>
            </a:r>
            <a:endParaRPr lang="ru-RU" sz="2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61316"/>
            <a:ext cx="8856984" cy="34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1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4260" y="0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Теплопроводность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— передача  внутренней энергии от одной части тела к другой или от одного тела к другому при их непосредственном контакте.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Конвекция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—  теплопередача, осуществляемая путём переноса энергии потоками  газа (воздуха) или жидкости.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Инфракрасное 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— электромагнитное излучение, испускаемое за счёт внутренней энергии телом, находящимся при определённой температуре. Все нагретые в той или иной степени тела, излучают инфракрасные лучи.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0" y="2585323"/>
            <a:ext cx="8712967" cy="255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55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352" y="840"/>
            <a:ext cx="892899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Инфракрасное излучение  занимает спектральную область между красным концом видимого излучения  и микроволнами.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Инфракрасное излучение - это спектр электромагнитных колебаний с длиной волны от 400 мкм до 760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В физиотерапии используют ближнюю область инфракрасного излучения с длиной волны от 2 мкм до 760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получаемую с помощью искусственных источников света. Эти лучи поглощаются на глубине до 1 см. Более длинные инфракрасные лучи проникают на 2-3 см глубже.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4" b="15477"/>
          <a:stretch/>
        </p:blipFill>
        <p:spPr bwMode="auto">
          <a:xfrm>
            <a:off x="827584" y="2976959"/>
            <a:ext cx="7704855" cy="216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3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2336" y="15766"/>
            <a:ext cx="8856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Поскольку энергия инфракрасных лучей относительна невелика, то при их поглощении наблюдается в основном усиление колебательных и вращательных движений молекул и атомов, броуновского движения, электролитической диссоциации и движения ионов, ускоренное движение электронов по орбитам. Все это в первую очередь приводит к образованию тепла, поэтому инфракрасные лучи еще называют калорическими, или тепловыми.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6" y="2601089"/>
            <a:ext cx="8742152" cy="246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3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63062"/>
            <a:ext cx="87849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Инфракрасные лучи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являются постоянно действующими факторами внешней среды, определяющими течение процессов жизнедеятельности в организме.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Главным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эффектом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которым они обладают, является тепловой. Повышение температуры тканей (на 1-2?C) в зоне воздействия, прежде всего кожи, стимулирует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терморегуляционную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реакцию поверхностной сосудистой сети.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Она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развивается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фазно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когда вслед за кратковременным (до 30 с) спазмом возникает гиперемия, связанная с расширением поверхностных сосудов и увеличением притока крови.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Эта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гиперемия (тепловая эритема)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имеет неравномерную пятнистую окраску, исчезает через 20-40 минут после процедуры и не оставляет заметной пигментации, чем отличается от ультрафиолетовой эритемы.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691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1620" y="195486"/>
            <a:ext cx="87849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Поглощенная тепловая энергия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ускоряет метаболические процессы в тканях, активизирует миграцию лейкоцитов, пролиферацию и дифференцировку фибробластов, что обеспечивает быстрейшее заживление ран и трофических язв.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Активизация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периферического кровообращения и изменение сосудистой проницаемости наряду со стимуляцией фагоцитоза способствуют рассасыванию инфильтратов и дегидратации тканей, особенно в подострой и хронической стадиях воспаления.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Инфракрасные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лучи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при достаточной интенсивности вызывают усиленное потоотделение, оказывая тем самым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дезинтоксикационное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действие.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Следствием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дегидратирующего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эффекта является уменьшение сдавления нервных проводников и ослабление болей.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9988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воздействии тепловыми лучами на рефлексогенные зоны отмечаются уменьшение спазма гладкой мускулатуры внутренних органов, улучшение в них кровообращения, ослабление болевого синдрома, нормализация их функционального состояния.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1" b="10785"/>
          <a:stretch/>
        </p:blipFill>
        <p:spPr bwMode="auto">
          <a:xfrm>
            <a:off x="827584" y="1720072"/>
            <a:ext cx="7632848" cy="335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137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667" y="19404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Инфракрасные лучи применяются для лечения: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Подострых и хронических воспалительных процессов негнойного характера в различных тканях (органы дыхания, почки, органы брюшной полости);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Вяло заживающих ран и язв, пролежней, ожогов и отморожений;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Контрактур, спаек, травм суставов и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связочно</a:t>
            </a:r>
            <a:r>
              <a:rPr lang="ru-RU" dirty="0">
                <a:latin typeface="Times New Roman"/>
                <a:ea typeface="Cambria"/>
                <a:cs typeface="Times New Roman"/>
              </a:rPr>
              <a:t>-мышечного аппарата;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Заболеваний преимущественно периферического отдела нервной системы (невропатии, невралгии, радикулиты, плекситы и др.), а также спастических парезов и параличей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31789"/>
            <a:ext cx="6768752" cy="220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67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396044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Противопоказания:</a:t>
            </a:r>
          </a:p>
          <a:p>
            <a:pPr algn="just">
              <a:spcAft>
                <a:spcPts val="0"/>
              </a:spcAf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·Злокачественные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 доброкачественные новообразования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;</a:t>
            </a:r>
          </a:p>
          <a:p>
            <a:pPr lvl="0" algn="just">
              <a:spcAft>
                <a:spcPts val="0"/>
              </a:spcAft>
              <a:buSzPts val="1000"/>
              <a:tabLst>
                <a:tab pos="457200" algn="l"/>
              </a:tabLs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·Острые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гнойные воспалительные процессы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;</a:t>
            </a:r>
          </a:p>
          <a:p>
            <a:pPr lvl="0" algn="just">
              <a:spcAft>
                <a:spcPts val="0"/>
              </a:spcAft>
              <a:buSzPts val="1000"/>
              <a:tabLst>
                <a:tab pos="457200" algn="l"/>
              </a:tabLs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Наклонность к кровотечению,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Активный туберкулез;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Беременность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;</a:t>
            </a:r>
          </a:p>
          <a:p>
            <a:pPr lvl="0" algn="just">
              <a:spcAft>
                <a:spcPts val="0"/>
              </a:spcAft>
              <a:buSzPts val="1000"/>
              <a:tabLst>
                <a:tab pos="457200" algn="l"/>
              </a:tabLs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·Артериальную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гипертензию III степени;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·Легочно-сердечную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 сердечно-сосудистую недостаточность III степени;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Вегетативные дисфункции;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lvl="0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·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Фотоофтальмию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4373"/>
            <a:ext cx="4757958" cy="460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120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64554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3.2. Видимое (световое) излучение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Видимое излучение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— электромагнитные волны, воспринимаемые человеческим глазом, которые занимают участок спектра с длиной волны приблизительно от 380 (фиолетовый) до 780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(красный). Такие волны занимают частотный диапазон от 400 до 790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терагерц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Электромагнитное излучение с такими длинами волн также называется видимым светом, или просто светом (в узком смысле этого слова). Наибольшую чувствительность к свету человеческий глаз имеет в области 555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(540 ТГц), в зелёной части спектра.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2859782"/>
            <a:ext cx="7344816" cy="23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94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разложении луча белого цвета в призме образуется спектр, в котором излучения разных длин волн преломляются под разным углом. Цвета, входящие в спектр, то есть такие цвета, которые могут быть получены световыми волнами одной длины (или очень узким диапазоном), называются спектральными цветами. Основные спектральные цвета (имеющие собственное название), а также характеристики излучения этих цветов, представлены в таблице: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44341" b="9969"/>
          <a:stretch/>
        </p:blipFill>
        <p:spPr bwMode="auto">
          <a:xfrm>
            <a:off x="539552" y="2585322"/>
            <a:ext cx="8208912" cy="236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57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486"/>
            <a:ext cx="8784975" cy="49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0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51" y="0"/>
            <a:ext cx="88569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Этот вид излучения может представлять опасность для кожи и глаз человека при высоких уровнях энергии.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Пульсации яркого света вызывают сужение полей зрения, ухудшают зрение, общую работоспособность, оказывают влияние на ЦНС. Световой импульс большой энергии приводит к ожогам открытых участков тела, временному ослеплению или ожогам сетчатки глаз (например, световое излучение ядерного взрыва). Минимальная ожоговая доза светового излучения колеблется от 2,93 до 8,37 Дж.см2*с) за время мигательного рефлекса (0,15 с). Повреждение сетчатки может происходить при длительном воздействии света умеренной интенсивности голубой части спектра (400 - 550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), оказывающей на сетчатку специфическое фотохимическое воздействие, возможно повреждение сетчатки. Желто-зеленые лучи воспринимаются глазом как самые яркие, красные и фиолетовые кажутся самыми слабыми.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402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Ультрафиолетовое излучение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Представляет со­бой невидимое глазом электромагнитное излучение, зани­мающее в электромагнитном спектре промежуточное по­ложение между светом и рентгеновским излучением спектр электромагнитных колебаний в диапазоне 180-400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 По биологическому действию на организм и в зависимости от длины волны УФ-спектр делят на три части: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85323"/>
            <a:ext cx="8424936" cy="255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694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953" y="267494"/>
            <a:ext cx="8784976" cy="791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b="1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3" y="123478"/>
            <a:ext cx="878497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483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2252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Механизм действия УФ-лучей основан на способности некоторых атомов и молекул избирательно поглощать энергию света. В результате этого молекулы тканей переходят в возбужденное состояние, что запускает фотохимические процессы в чувствительных к УФ-лучам молекулах белка, ДНК и РНК.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1"/>
          <a:stretch/>
        </p:blipFill>
        <p:spPr bwMode="auto">
          <a:xfrm>
            <a:off x="251520" y="1766578"/>
            <a:ext cx="8640960" cy="318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5118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Источники ультрафиолетового излучения.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Излучение накалённых до 3000 К твёрдых тел содержит заметную долю УИ непрерывного спектра, интенсивность которого растет с увеличением температуры. Более мощное УИ испускает 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2"/>
              </a:rPr>
              <a:t>плазма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 газового разряда. При этом в зависимости от разрядных условий и рабочего вещества может испускаться как непрерывный, так и линейчатый спектр. Для различных применений УИ промышленность выпускает ртутные, водородные, ксеноновые и др. газоразрядные лампы, окна которых (либо целиком колбы) изготовляют из прозрачных для УИ материалов (чаще из кварца).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16320"/>
            <a:ext cx="7344816" cy="175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0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Любая высокотемпературная плазма (плазма электрических искр и дуг, плазма, образующаяся при фокусировке мощного лазерного излучения в газах или на поверхности твёрдых тел, и т.д.) является мощным источником УИ. Интенсивное УИ непрерывного спектра испускают электроны, ускоренные в синхротроне (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2"/>
              </a:rPr>
              <a:t>синхротронное излучение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). Для ультрафиолетовой области спектра разработаны также оптические квантовые генераторы (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3"/>
              </a:rPr>
              <a:t>лазеры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). Наименьшую длину волны имеет водородный лазер (109,8 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99742"/>
            <a:ext cx="5616624" cy="264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259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2215" y="0"/>
            <a:ext cx="439248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  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Естественные источники УИ — Солнце, звёзды, туманности и др. космические объекты. </a:t>
            </a:r>
            <a:endParaRPr lang="ru-RU" sz="1900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00" dirty="0" smtClean="0">
                <a:latin typeface="Times New Roman"/>
                <a:ea typeface="Cambria"/>
                <a:cs typeface="Times New Roman"/>
              </a:rPr>
              <a:t>Однако 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лишь длинноволновая часть УИ (l &gt; 290 </a:t>
            </a:r>
            <a:r>
              <a:rPr lang="ru-RU" sz="1900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) достигает земной поверхности. </a:t>
            </a:r>
            <a:endParaRPr lang="ru-RU" sz="1900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00" dirty="0" smtClean="0">
                <a:latin typeface="Times New Roman"/>
                <a:ea typeface="Cambria"/>
                <a:cs typeface="Times New Roman"/>
              </a:rPr>
              <a:t>Более 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коротковолновое УИ поглощается озоном, кислородом и др. компонентами атмосферы на высоте 30—200 км от поверхности Земли, что играет большую роль в атмосферных процессах. </a:t>
            </a:r>
            <a:endParaRPr lang="ru-RU" sz="1900" dirty="0" smtClean="0">
              <a:latin typeface="Times New Roman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00" dirty="0" smtClean="0">
                <a:latin typeface="Times New Roman"/>
                <a:ea typeface="Cambria"/>
                <a:cs typeface="Times New Roman"/>
              </a:rPr>
              <a:t>УИ 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звёзд и др. космических тел, кроме поглощения в земной атмосфере, в интервале 91,2—20 </a:t>
            </a:r>
            <a:r>
              <a:rPr lang="ru-RU" sz="1900" dirty="0" err="1">
                <a:latin typeface="Times New Roman"/>
                <a:ea typeface="Cambria"/>
                <a:cs typeface="Times New Roman"/>
              </a:rPr>
              <a:t>нм</a:t>
            </a:r>
            <a:r>
              <a:rPr lang="ru-RU" sz="1900" dirty="0">
                <a:latin typeface="Times New Roman"/>
                <a:ea typeface="Cambria"/>
                <a:cs typeface="Times New Roman"/>
              </a:rPr>
              <a:t> практически полностью поглощается межзвёздным водородом.</a:t>
            </a:r>
            <a:endParaRPr lang="ru-RU" sz="19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03" y="0"/>
            <a:ext cx="4511793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02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1" y="-3471"/>
            <a:ext cx="91440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Применение УИ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450215" algn="ctr">
              <a:spcAft>
                <a:spcPts val="0"/>
              </a:spcAf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Изучение спектров испускания, поглощения и отражения в УФ-области позволяет определять электронную структуру атомов, ионов, молекул, а также твёрдых тел.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УФ-спектры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Солнца, звёзд и др. несут информацию о физических процессах, происходящих в горячих областях этих космических объектов.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На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фотоэффекте, вызываемом УИ, основана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2"/>
              </a:rPr>
              <a:t>фотоэлектронная спектроскопия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УИ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может нарушать химические связи в молекулах, в результате чего могут происходить различные химические реакции (окисление, восстановление, разложение, полимеризация и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т.д.,).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u="sng" dirty="0" smtClean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3"/>
              </a:rPr>
              <a:t>Люминесценция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под действием УИ используется при создании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4"/>
              </a:rPr>
              <a:t>люминесцентных ламп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светящихся красок, в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5"/>
              </a:rPr>
              <a:t>люминесцентном анализе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u="sng" dirty="0">
                <a:solidFill>
                  <a:srgbClr val="0000FF"/>
                </a:solidFill>
                <a:latin typeface="Times New Roman"/>
                <a:ea typeface="Cambria"/>
                <a:cs typeface="Times New Roman"/>
                <a:hlinkClick r:id="rId6"/>
              </a:rPr>
              <a:t>люминесцентной дефектоскопии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УИ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применяется в криминалистике для установления идентичности красителей, подлинности документов и т.п.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В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искусствоведении УИ позволяет обнаружить на картинах не видимые глазом следы реставраций. </a:t>
            </a:r>
            <a:endParaRPr lang="ru-RU" dirty="0" smtClean="0">
              <a:latin typeface="Times New Roman"/>
              <a:ea typeface="Cambria"/>
              <a:cs typeface="Times New Roman"/>
            </a:endParaRPr>
          </a:p>
          <a:p>
            <a:pPr indent="725488" algn="just"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Способность многих веществ к избирательному поглощению УИ используется для обнаружения в атмосфере вредных примесей, а также в ультрафиолетовой микроскопии.</a:t>
            </a:r>
            <a:endParaRPr lang="ru-RU" dirty="0">
              <a:latin typeface="Cambria"/>
              <a:ea typeface="Cambria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664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2423"/>
            <a:ext cx="9144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Убийственный в больших количествах, ультрафиолет необходим в количествах умеренных. Он стимулирует образование витамина </a:t>
            </a:r>
            <a:r>
              <a:rPr lang="en-US" dirty="0">
                <a:latin typeface="Times New Roman"/>
                <a:ea typeface="Cambria"/>
                <a:cs typeface="Times New Roman"/>
              </a:rPr>
              <a:t>D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и улучшает все метаболические процессы в организме. Широко применяется в медицине как для терапии, так и для диагностики, также незаменим в косметологии. Используется для обеззараживания воды, воздуха, помещений, тары и упаковки.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92248"/>
            <a:ext cx="82089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462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-14968"/>
            <a:ext cx="878497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4. Лазерное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излучение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Лазерное излучение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– это вынужденное (посредством лазера) испускание атомами вещества порций-квантов электромагнитного излучения</a:t>
            </a:r>
            <a:r>
              <a:rPr lang="ru-RU" sz="1200" dirty="0">
                <a:solidFill>
                  <a:srgbClr val="333333"/>
                </a:solidFill>
                <a:latin typeface="Verdana"/>
                <a:ea typeface="Cambria"/>
                <a:cs typeface="Times New Roman"/>
              </a:rPr>
              <a:t>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в диапазоне волн от 0,2 до 1000 мкм. Слово «лазер» – аббревиатура, образованная из начальных букв английской фразы </a:t>
            </a:r>
            <a:r>
              <a:rPr lang="en-US" dirty="0">
                <a:latin typeface="Times New Roman"/>
                <a:ea typeface="Cambria"/>
                <a:cs typeface="Times New Roman"/>
              </a:rPr>
              <a:t>Light Amplification by Stimulated Emission of Radiation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(усиление света с помощью индуцированного излучения). Следовательно, лазер (оптический квантовый генератор) – это генератор электромагнитного излучения оптического диапазона, основанный на использовании вынужденного (стимулированного) излучения.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91830"/>
            <a:ext cx="6480720" cy="185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26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020762" y="59975"/>
            <a:ext cx="38164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         2. 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Радиоволновое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 −  ЭМИ радиочастот;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 −   микроволны. 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5046" y="2626216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       3. ЭМИ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оптического диапазона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инфракрасное излучение;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видимая часть спектра (цвета);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ультрафиолетовое излучение;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лазерное излучение.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12750" y="2067694"/>
            <a:ext cx="40324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Б.  Ионизирующие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излучения: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рентгеновское;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γ-излучение;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α-излучение;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β-излучение;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нейтронное и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др.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3783" y="5997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А. ЭМП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неионизирующей части спектра: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173038" lvl="0" indent="9525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Times New Roman"/>
                <a:ea typeface="Cambria"/>
                <a:cs typeface="Times New Roman"/>
              </a:rPr>
              <a:t>  1.  До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радиоволновое: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2682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электростатическое поле (ЭСП);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268288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− постоянное магнитное поле (ПМП);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268288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/>
                <a:ea typeface="Cambria"/>
                <a:cs typeface="Times New Roman"/>
              </a:rPr>
              <a:t>−электрические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поля токов промышленных частот;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5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Лазерное излучение способно распространяться на значительные расстояния и отражаться от границы раздела двух сред, что позволяет применять это свойство для целей локации, навигации, связи и т.</a:t>
            </a:r>
            <a:r>
              <a:rPr lang="en-US" dirty="0">
                <a:latin typeface="Times New Roman"/>
                <a:ea typeface="Cambria"/>
                <a:cs typeface="Times New Roman"/>
              </a:rPr>
              <a:t> 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д. Путем подбора тех или иных веществ в качестве активной среды лазер может индуцировать излучение практически на всех длинах волн, начиная с ультрафиолетовых и кончая длинноволновыми инфракрасными. Наибольшее распространение в промышленности получили лазеры, генерирующие электромагнитные излучения с длиной волны 0,33; 0,49; 0,63; 0,69; 1,06; 10,6 мкм.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7362" r="9051" b="13523"/>
          <a:stretch/>
        </p:blipFill>
        <p:spPr bwMode="auto">
          <a:xfrm>
            <a:off x="1547664" y="3000822"/>
            <a:ext cx="6264695" cy="215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263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Состоит из рабочего тела (активная среда), лампы накачки и зеркального резонатора. Сильная световая вспышка лампы накачки превращает электроны активной среды из спокойного в возбужденное состояние. Эти электроны, действуя друг на друга, создают лавинный поток световых фотонов. Отражаясь от резонансных экранов, фотоны пробивают полупрозрачный экран и выходят узким монохроматическим когерентным (строго направленным) световым пучком высокой энергии.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5857"/>
          <a:stretch/>
        </p:blipFill>
        <p:spPr bwMode="auto">
          <a:xfrm>
            <a:off x="251520" y="2585323"/>
            <a:ext cx="8640960" cy="246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6202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1296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Рабочее тело, или активная среда, может быть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твердым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(кристаллы искусственного рубина с добавкой хрома, некоторые соли вольфрамовой или молибденовой кислот, стекла с примесью редкоземельных и других элементов),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жидким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(пиридин, бензол, толуол, бром нафталин, нитробензол и др.),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газообразным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 смесь галлия и неона, галлия и паров кадмия, аргон, криптон, углекислый газ и др.). Атомы рабочего тела переводятся в возбужденное состояние не только световым излучением, но и потоком электронов, радиоактивных частиц и химической реакцией.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00821"/>
            <a:ext cx="7128792" cy="213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49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957" y="-40860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Лазеры могут быть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классифицированы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следующим образом: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степени опасности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(от малоопасных - 1-й класс, до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высокоопасных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- 4-й класс);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мощности излучения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(сверхмощные, мощные, средней и малой мощности);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конструкции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(стационарные, передвижные, открытые, закрытые);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режиму работы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(импульсные, непрерывные, импульсные с модулированной добротностью);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длине волны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(рентгеновские, ультрафиолетовые, видимый свет, инфракрасные, субмиллиметровые);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по активному элементу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(жидкостные, полупроводниковые, твердотельные, газодинамические).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95886"/>
            <a:ext cx="4876800" cy="133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252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32" y="15766"/>
            <a:ext cx="889504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Лазерное излучение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характеризуют основные физические величины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: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длина волны, мкм;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энергетическая освещенность (плотность мощности), Вт/см2, – отношение потока излучения, падающего на рассматриваемый небольшой участок поверхности, к площади этого участка;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энергетическая экспозиция, Дж/см2, – отношение энергии излучения, определяемой на рассматриваемом участке поверхности, к площади этого участка;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длительность импульса, с;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длительность воздействия, с, – срок воздействия лазерного излучения на человека в течение рабочей смены;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частота повторения импульсов, Гц, – количество импульсов за 1 с.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1089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По </a:t>
            </a:r>
            <a:r>
              <a:rPr lang="ru-RU" b="1" dirty="0">
                <a:latin typeface="Times New Roman"/>
                <a:ea typeface="Cambria"/>
                <a:cs typeface="Times New Roman"/>
              </a:rPr>
              <a:t>виду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лазерное излучение подразделяют на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прямое;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рассеянное;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зеркально-отраженное;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r>
              <a:rPr lang="ru-RU" dirty="0">
                <a:latin typeface="Times New Roman"/>
                <a:ea typeface="Cambria"/>
                <a:cs typeface="Times New Roman"/>
              </a:rPr>
              <a:t>диффузное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endParaRPr lang="ru-RU" sz="1400" dirty="0">
              <a:latin typeface="Times New Roman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endParaRPr lang="ru-RU" sz="1400" dirty="0" smtClean="0">
              <a:latin typeface="Times New Roman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"/>
            </a:pP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Научно обоснованы два подхода к нормированию ЛИ: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первый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– по повреждающим эффектам тканей  или органов, возникающим  непосредственно        в месте облучения; 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второй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– на основе выявляемых функциональных и морфологических изменений ряда систем и органов, не подвергающихся непосредственному воздействию. 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83518"/>
            <a:ext cx="596679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525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49320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Гигиеническое нормирование основывается на критериях биологического действия, обусловленного в первую очередь областью электромагнитного спектра. В соответствии с этим диапазон ЛИ разделен на ряд областей: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– от 0,18 до 0,38 мкм – ультрафиолетовая область;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– от 0,38 до 0,75 мкм – видимая область;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– от 0,75 до 1,4 мкм – ближняя инфракрасная область;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– свыше 1,4 мкм – дальняя инфракрасная область.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375"/>
            <a:ext cx="4211960" cy="511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775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6790" y="0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Действие лазерного излучения на человека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 весьма сложно.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Лазерное излучение представляют опасность для органа зрения. Сетчатка глаза может быть поражена лазерами видимого (0,38-0,7 мкм) и ближнего инфракрасного (0,75-1,4 мкм) диапазонов. Лазерное ультрафиолетовое (0,18-0,38 мкм) и дальнее инфракрасное (более 1,4 мкм) излучения не достигают сетчатки, но могут повредить роговицу, радужку, хрусталик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. Лазерное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излучение представляет опасность для кожи, вплоть до возникновения ожогов кожи</a:t>
            </a:r>
            <a:r>
              <a:rPr lang="ru-RU" dirty="0" smtClean="0">
                <a:latin typeface="Times New Roman"/>
                <a:ea typeface="Cambria"/>
                <a:cs typeface="Times New Roman"/>
              </a:rPr>
              <a:t>. Так </a:t>
            </a:r>
            <a:r>
              <a:rPr lang="ru-RU" dirty="0">
                <a:latin typeface="Times New Roman"/>
                <a:ea typeface="Cambria"/>
                <a:cs typeface="Times New Roman"/>
              </a:rPr>
              <a:t>же улиц, длительно работающих с лазером, могут развития различные неврозы и проблемы с сердечно-сосудистой системой.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647"/>
            <a:ext cx="7128792" cy="176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99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Меры и средства защиты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Предупреждение поражений лазерным излучением включает систему мер инженерно-технического, планировочного, организационного, санитарно-гигиенического характера.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 использовании лазеров II - III классов для исключения облучения персонала необходимо либо ограждение лазерной зоны, либо экранирование пучка излучения.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Лазеры IV класса опасности размещают в отдельных изолированных помещениях и обеспечивают дистанционным управлением их работой.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16320"/>
            <a:ext cx="6768752" cy="17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3323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4925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/>
                <a:ea typeface="Cambria"/>
                <a:cs typeface="Times New Roman"/>
              </a:rPr>
              <a:t>К индивидуальным средствам защиты, обеспечивающим безопасные условия труда при работе с лазерами, относятся специальные огни, щитки, маски, снижающие облучение глаз до ПДУ.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рациональное размещение лазерных технологических установок;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соблюдение порядка обслуживания установок;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использование минимального уровня излучения для достижения поставленной цели;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применение средств защиты;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ограничение времени воздействия излучения;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назначение и инструктаж лиц, ответственных за организацию и проведение работ;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организация надзора за режимом работ;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контроль за уровнями опасных и вредных факторов на рабочих местах;</a:t>
            </a:r>
            <a:endParaRPr lang="ru-RU" sz="1400" dirty="0">
              <a:latin typeface="Cambria"/>
              <a:ea typeface="Cambria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>
                <a:latin typeface="Times New Roman"/>
                <a:ea typeface="Cambria"/>
                <a:cs typeface="Times New Roman"/>
              </a:rPr>
              <a:t>посещение не реже чем 1 раз в 2 года офтальмолога, </a:t>
            </a:r>
            <a:r>
              <a:rPr lang="ru-RU" dirty="0" err="1">
                <a:latin typeface="Times New Roman"/>
                <a:ea typeface="Cambria"/>
                <a:cs typeface="Times New Roman"/>
              </a:rPr>
              <a:t>дерматовенеролога</a:t>
            </a:r>
            <a:r>
              <a:rPr lang="ru-RU" dirty="0">
                <a:latin typeface="Times New Roman"/>
                <a:ea typeface="Cambria"/>
                <a:cs typeface="Times New Roman"/>
              </a:rPr>
              <a:t>, невролога.</a:t>
            </a:r>
            <a:endParaRPr lang="ru-RU" sz="1400" dirty="0">
              <a:effectLst/>
              <a:latin typeface="Cambria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386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486"/>
            <a:ext cx="8712968" cy="473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7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mbria"/>
                <a:cs typeface="Times New Roman"/>
              </a:rPr>
              <a:t>Методы и средства защиты от Электромагнитных </a:t>
            </a:r>
            <a:r>
              <a:rPr lang="ru-RU" b="1" dirty="0" smtClean="0">
                <a:latin typeface="Times New Roman"/>
                <a:ea typeface="Cambria"/>
                <a:cs typeface="Times New Roman"/>
              </a:rPr>
              <a:t>излучений</a:t>
            </a:r>
            <a:endParaRPr lang="ru-RU" sz="1400" dirty="0">
              <a:latin typeface="Cambria"/>
              <a:ea typeface="Cambria"/>
              <a:cs typeface="Times New Roman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3400"/>
            <a:ext cx="8424936" cy="441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870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7026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180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390</TotalTime>
  <Words>4011</Words>
  <Application>Microsoft Office PowerPoint</Application>
  <PresentationFormat>Экран (16:9)</PresentationFormat>
  <Paragraphs>364</Paragraphs>
  <Slides>91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2" baseType="lpstr">
      <vt:lpstr>Исполнительная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56</cp:revision>
  <dcterms:created xsi:type="dcterms:W3CDTF">2020-10-24T15:08:10Z</dcterms:created>
  <dcterms:modified xsi:type="dcterms:W3CDTF">2020-10-25T09:25:11Z</dcterms:modified>
</cp:coreProperties>
</file>